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26" r:id="rId14"/>
    <p:sldId id="331" r:id="rId15"/>
    <p:sldId id="333" r:id="rId16"/>
    <p:sldId id="334" r:id="rId17"/>
    <p:sldId id="332" r:id="rId18"/>
    <p:sldId id="308" r:id="rId19"/>
    <p:sldId id="309" r:id="rId20"/>
    <p:sldId id="310" r:id="rId21"/>
    <p:sldId id="311" r:id="rId22"/>
    <p:sldId id="312" r:id="rId23"/>
    <p:sldId id="313" r:id="rId24"/>
    <p:sldId id="335" r:id="rId25"/>
    <p:sldId id="293" r:id="rId26"/>
    <p:sldId id="314" r:id="rId27"/>
    <p:sldId id="306" r:id="rId2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93987" autoAdjust="0"/>
  </p:normalViewPr>
  <p:slideViewPr>
    <p:cSldViewPr snapToGrid="0">
      <p:cViewPr varScale="1">
        <p:scale>
          <a:sx n="77" d="100"/>
          <a:sy n="77" d="100"/>
        </p:scale>
        <p:origin x="109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https://www.youtube.com/watch?v=687zEGODmHA&amp;ab_channel=MachineLearningatBerkeley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Diffusion_process" TargetMode="External"/><Relationship Id="rId2" Type="http://schemas.openxmlformats.org/officeDocument/2006/relationships/hyperlink" Target="https://en.wikipedia.org/wiki/Diffusion_model#cite_note-chang23design-1" TargetMode="External"/><Relationship Id="rId1" Type="http://schemas.openxmlformats.org/officeDocument/2006/relationships/slideLayout" Target="../slideLayouts/slideLayout2.xml"/><Relationship Id="rId5" Type="http://schemas.openxmlformats.org/officeDocument/2006/relationships/hyperlink" Target="https://en.wikipedia.org/wiki/Diffusion_model#cite_note-song-2" TargetMode="External"/><Relationship Id="rId4" Type="http://schemas.openxmlformats.org/officeDocument/2006/relationships/hyperlink" Target="https://en.wikipedia.org/wiki/Latent_spac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112.10752" TargetMode="External"/><Relationship Id="rId2" Type="http://schemas.openxmlformats.org/officeDocument/2006/relationships/hyperlink" Target="https://arxiv.org/pdf/2006.11239.pdf" TargetMode="External"/><Relationship Id="rId1" Type="http://schemas.openxmlformats.org/officeDocument/2006/relationships/slideLayout" Target="../slideLayouts/slideLayout2.xml"/><Relationship Id="rId4" Type="http://schemas.openxmlformats.org/officeDocument/2006/relationships/hyperlink" Target="https://arxiv.org/pdf/2105.05233.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xmlns="">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2"/>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 ao longo do tempo produz resultados melhores: variação linear, quadrática, </a:t>
                </a:r>
                <a:r>
                  <a:rPr lang="pt-BR" dirty="0" err="1"/>
                  <a:t>cossenoidal</a:t>
                </a:r>
                <a:r>
                  <a:rPr lang="pt-BR" dirty="0"/>
                  <a:t>, etc.</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lnSpcReduction="10000"/>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distribuição</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2663"/>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608" y="3429000"/>
            <a:ext cx="5594784" cy="146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095182"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qualquer instante de tempo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095182" cy="5032375"/>
              </a:xfrm>
              <a:blipFill>
                <a:blip r:embed="rId2"/>
                <a:stretch>
                  <a:fillRect l="-1154" t="-1937"/>
                </a:stretch>
              </a:blipFill>
            </p:spPr>
            <p:txBody>
              <a:bodyPr/>
              <a:lstStyle/>
              <a:p>
                <a:r>
                  <a:rPr lang="pt-BR">
                    <a:noFill/>
                  </a:rPr>
                  <a:t> </a:t>
                </a:r>
              </a:p>
            </p:txBody>
          </p:sp>
        </mc:Fallback>
      </mc:AlternateContent>
    </p:spTree>
    <p:extLst>
      <p:ext uri="{BB962C8B-B14F-4D97-AF65-F5344CB8AC3E}">
        <p14:creationId xmlns:p14="http://schemas.microsoft.com/office/powerpoint/2010/main" val="161161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838199" y="1825624"/>
                <a:ext cx="11095183"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r>
                  <a:rPr lang="pt-BR" dirty="0"/>
                  <a:t>Em termos práticos, nós não conhecemos 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distribuição real dos dados, o que não existe ou é desconhecido.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838199" y="1825624"/>
                <a:ext cx="11095183" cy="5032375"/>
              </a:xfrm>
              <a:blipFill>
                <a:blip r:embed="rId2"/>
                <a:stretch>
                  <a:fillRect l="-934" t="-1937" r="-604"/>
                </a:stretch>
              </a:blipFill>
            </p:spPr>
            <p:txBody>
              <a:bodyPr/>
              <a:lstStyle/>
              <a:p>
                <a:r>
                  <a:rPr lang="pt-BR">
                    <a:noFill/>
                  </a:rPr>
                  <a:t> </a:t>
                </a:r>
              </a:p>
            </p:txBody>
          </p:sp>
        </mc:Fallback>
      </mc:AlternateContent>
    </p:spTree>
    <p:extLst>
      <p:ext uri="{BB962C8B-B14F-4D97-AF65-F5344CB8AC3E}">
        <p14:creationId xmlns:p14="http://schemas.microsoft.com/office/powerpoint/2010/main" val="3631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353799" cy="2977285"/>
              </a:xfrm>
            </p:spPr>
            <p:txBody>
              <a:bodyPr>
                <a:normAutofit lnSpcReduction="10000"/>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a:t>
                </a:r>
              </a:p>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também será gaussiano,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pequeno o suficiente,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353799" cy="2977285"/>
              </a:xfrm>
              <a:blipFill>
                <a:blip r:embed="rId2"/>
                <a:stretch>
                  <a:fillRect l="-967" t="-4499"/>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799"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etapa do processo de difusão direta possa ser aproximadamente desfeita por</a:t>
                </a:r>
              </a:p>
              <a:p>
                <a:pPr marL="457200" lvl="1"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799"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D6B42-CAA0-383F-FC7F-B8391DAC86D6}"/>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6F768D8-BBFC-574D-F7D9-49330AA64605}"/>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81954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F7E2B09C-6D56-4C9F-A364-B904CCE2F1A0}"/>
              </a:ext>
            </a:extLst>
          </p:cNvPr>
          <p:cNvSpPr>
            <a:spLocks noGrp="1"/>
          </p:cNvSpPr>
          <p:nvPr>
            <p:ph idx="1"/>
          </p:nvPr>
        </p:nvSpPr>
        <p:spPr/>
        <p:txBody>
          <a:bodyPr/>
          <a:lstStyle/>
          <a:p>
            <a:r>
              <a:rPr lang="en-US" b="0" i="0" dirty="0">
                <a:solidFill>
                  <a:srgbClr val="202122"/>
                </a:solidFill>
                <a:effectLst/>
                <a:latin typeface="Arial" panose="020B0604020202020204" pitchFamily="34" charset="0"/>
              </a:rPr>
              <a:t> diffusion model consists of three major components: the forward process, the reverse process, and the sampling procedure.</a:t>
            </a:r>
            <a:r>
              <a:rPr lang="en-US" b="0" i="0" u="none" strike="noStrike" baseline="30000" dirty="0">
                <a:solidFill>
                  <a:srgbClr val="3366CC"/>
                </a:solidFill>
                <a:effectLst/>
                <a:latin typeface="Arial" panose="020B0604020202020204" pitchFamily="34" charset="0"/>
                <a:hlinkClick r:id="rId2"/>
              </a:rPr>
              <a:t>[1]</a:t>
            </a:r>
            <a:r>
              <a:rPr lang="en-US" b="0" i="0" dirty="0">
                <a:solidFill>
                  <a:srgbClr val="202122"/>
                </a:solidFill>
                <a:effectLst/>
                <a:latin typeface="Arial" panose="020B0604020202020204" pitchFamily="34" charset="0"/>
              </a:rPr>
              <a:t> The goal of diffusion models is to learn a </a:t>
            </a:r>
            <a:r>
              <a:rPr lang="en-US" b="0" i="0" u="none" strike="noStrike" dirty="0">
                <a:solidFill>
                  <a:srgbClr val="3366CC"/>
                </a:solidFill>
                <a:effectLst/>
                <a:latin typeface="Arial" panose="020B0604020202020204" pitchFamily="34" charset="0"/>
                <a:hlinkClick r:id="rId3" tooltip="Diffusion process"/>
              </a:rPr>
              <a:t>diffusion process</a:t>
            </a:r>
            <a:r>
              <a:rPr lang="en-US" b="0" i="0" dirty="0">
                <a:solidFill>
                  <a:srgbClr val="202122"/>
                </a:solidFill>
                <a:effectLst/>
                <a:latin typeface="Arial" panose="020B0604020202020204" pitchFamily="34" charset="0"/>
              </a:rPr>
              <a:t> that generates the probability distribution of a given dataset. They learn the latent structure of a dataset by modeling the way in which data points diffuse through their </a:t>
            </a:r>
            <a:r>
              <a:rPr lang="en-US" b="0" i="0" u="none" strike="noStrike" dirty="0">
                <a:solidFill>
                  <a:srgbClr val="3366CC"/>
                </a:solidFill>
                <a:effectLst/>
                <a:latin typeface="Arial" panose="020B0604020202020204" pitchFamily="34" charset="0"/>
                <a:hlinkClick r:id="rId4" tooltip="Latent space"/>
              </a:rPr>
              <a:t>latent space</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5"/>
              </a:rPr>
              <a:t>[</a:t>
            </a:r>
            <a:endParaRPr lang="pt-BR" dirty="0"/>
          </a:p>
        </p:txBody>
      </p:sp>
    </p:spTree>
    <p:extLst>
      <p:ext uri="{BB962C8B-B14F-4D97-AF65-F5344CB8AC3E}">
        <p14:creationId xmlns:p14="http://schemas.microsoft.com/office/powerpoint/2010/main" val="3187071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4725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Alguns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90698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Vantagens e desvantagens</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2181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32530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a:t>
            </a:r>
          </a:p>
          <a:p>
            <a:pPr lvl="1"/>
            <a:r>
              <a:rPr lang="pt-BR" dirty="0"/>
              <a:t>https://arxiv.org/pdf/2105.05233.pdf</a:t>
            </a:r>
          </a:p>
        </p:txBody>
      </p:sp>
    </p:spTree>
    <p:extLst>
      <p:ext uri="{BB962C8B-B14F-4D97-AF65-F5344CB8AC3E}">
        <p14:creationId xmlns:p14="http://schemas.microsoft.com/office/powerpoint/2010/main" val="3601469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7036904" y="1825625"/>
            <a:ext cx="4316896" cy="4351338"/>
          </a:xfrm>
        </p:spPr>
        <p:txBody>
          <a:bodyPr/>
          <a:lstStyle/>
          <a:p>
            <a:r>
              <a:rPr lang="pt-BR" dirty="0"/>
              <a:t>Os modelos de difusão são apenas um entre os vários modelos generativos.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78" y="1929783"/>
            <a:ext cx="6599583" cy="456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lstStyle/>
          <a:p>
            <a:endParaRPr lang="pt-BR" dirty="0"/>
          </a:p>
          <a:p>
            <a:pPr algn="l"/>
            <a:r>
              <a:rPr lang="pt-BR" dirty="0"/>
              <a:t>“</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2"/>
              </a:rPr>
              <a:t>https://arxiv.org/pdf/2006.11239.pdf</a:t>
            </a:r>
            <a:endParaRPr lang="pt-BR" dirty="0"/>
          </a:p>
          <a:p>
            <a:pPr algn="l"/>
            <a:r>
              <a:rPr lang="pt-BR" dirty="0"/>
              <a:t>“</a:t>
            </a:r>
            <a:r>
              <a:rPr lang="en-US" dirty="0"/>
              <a:t>High-Resolution Image Synthesis with Latent Diffusion Models”, </a:t>
            </a:r>
            <a:r>
              <a:rPr lang="en-US" dirty="0">
                <a:hlinkClick r:id="rId3"/>
              </a:rPr>
              <a:t>https://arxiv.org/abs/2112.10752</a:t>
            </a:r>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4"/>
              </a:rPr>
              <a:t>https://arxiv.org/pdf/2105.05233.pdf</a:t>
            </a:r>
            <a:endParaRPr lang="pt-BR" dirty="0"/>
          </a:p>
          <a:p>
            <a:r>
              <a:rPr lang="pt-BR" dirty="0"/>
              <a:t>https://www.youtube.com/watch?v=687zEGODmHA&amp;ab_channel=MachineLearningatBerkeley</a:t>
            </a:r>
          </a:p>
          <a:p>
            <a:endParaRPr lang="pt-BR" dirty="0"/>
          </a:p>
        </p:txBody>
      </p:sp>
    </p:spTree>
    <p:extLst>
      <p:ext uri="{BB962C8B-B14F-4D97-AF65-F5344CB8AC3E}">
        <p14:creationId xmlns:p14="http://schemas.microsoft.com/office/powerpoint/2010/main" val="1787264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43" y="2231571"/>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8863</TotalTime>
  <Words>1616</Words>
  <Application>Microsoft Office PowerPoint</Application>
  <PresentationFormat>Widescreen</PresentationFormat>
  <Paragraphs>119</Paragraphs>
  <Slides>27</Slides>
  <Notes>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27</vt:i4>
      </vt:variant>
    </vt:vector>
  </HeadingPairs>
  <TitlesOfParts>
    <vt:vector size="36" baseType="lpstr">
      <vt:lpstr>Arial</vt:lpstr>
      <vt:lpstr>Calibri</vt:lpstr>
      <vt:lpstr>Calibri Light</vt:lpstr>
      <vt:lpstr>Cambria Math</vt:lpstr>
      <vt:lpstr>MonumentGrotesk</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Processo de difusão reversa</vt:lpstr>
      <vt:lpstr>Processo de difusão reversa</vt:lpstr>
      <vt:lpstr>Processo de difusão reversa</vt:lpstr>
      <vt:lpstr>Apresentação do PowerPoint</vt:lpstr>
      <vt:lpstr>Fundamentação teórica</vt:lpstr>
      <vt:lpstr>Arquitetura e funcionamento</vt:lpstr>
      <vt:lpstr>Treinamento e otimização</vt:lpstr>
      <vt:lpstr>Vantagens e desvantagens</vt:lpstr>
      <vt:lpstr>Exemplo(s) de aplicação</vt:lpstr>
      <vt:lpstr>Comparação com outros algoritmos</vt:lpstr>
      <vt:lpstr>Outros modelos generativos</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1799</cp:revision>
  <dcterms:created xsi:type="dcterms:W3CDTF">2020-01-20T13:50:05Z</dcterms:created>
  <dcterms:modified xsi:type="dcterms:W3CDTF">2024-02-22T01:36:09Z</dcterms:modified>
</cp:coreProperties>
</file>